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39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E6DB0-6B5B-4765-A983-7740D0EDC255}" type="datetimeFigureOut">
              <a:rPr lang="en-CA" smtClean="0"/>
              <a:t>2020-09-14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93AB7-A0E8-4542-8790-527991015187}" type="slidenum">
              <a:rPr lang="en-CA" smtClean="0"/>
              <a:t>‹#›</a:t>
            </a:fld>
            <a:endParaRPr lang="en-C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5241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E6DB0-6B5B-4765-A983-7740D0EDC255}" type="datetimeFigureOut">
              <a:rPr lang="en-CA" smtClean="0"/>
              <a:t>2020-09-14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93AB7-A0E8-4542-8790-5279910151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2961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E6DB0-6B5B-4765-A983-7740D0EDC255}" type="datetimeFigureOut">
              <a:rPr lang="en-CA" smtClean="0"/>
              <a:t>2020-09-14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93AB7-A0E8-4542-8790-527991015187}" type="slidenum">
              <a:rPr lang="en-CA" smtClean="0"/>
              <a:t>‹#›</a:t>
            </a:fld>
            <a:endParaRPr lang="en-C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7706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E6DB0-6B5B-4765-A983-7740D0EDC255}" type="datetimeFigureOut">
              <a:rPr lang="en-CA" smtClean="0"/>
              <a:t>2020-09-14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93AB7-A0E8-4542-8790-5279910151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7426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E6DB0-6B5B-4765-A983-7740D0EDC255}" type="datetimeFigureOut">
              <a:rPr lang="en-CA" smtClean="0"/>
              <a:t>2020-09-14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93AB7-A0E8-4542-8790-5279910151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62516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E6DB0-6B5B-4765-A983-7740D0EDC255}" type="datetimeFigureOut">
              <a:rPr lang="en-CA" smtClean="0"/>
              <a:t>2020-09-14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93AB7-A0E8-4542-8790-5279910151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7724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E6DB0-6B5B-4765-A983-7740D0EDC255}" type="datetimeFigureOut">
              <a:rPr lang="en-CA" smtClean="0"/>
              <a:t>2020-09-14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93AB7-A0E8-4542-8790-5279910151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1671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05E6DB0-6B5B-4765-A983-7740D0EDC255}" type="datetimeFigureOut">
              <a:rPr lang="en-CA" smtClean="0"/>
              <a:t>2020-09-14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4193AB7-A0E8-4542-8790-5279910151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3721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E6DB0-6B5B-4765-A983-7740D0EDC255}" type="datetimeFigureOut">
              <a:rPr lang="en-CA" smtClean="0"/>
              <a:t>2020-09-14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93AB7-A0E8-4542-8790-5279910151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32091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E6DB0-6B5B-4765-A983-7740D0EDC255}" type="datetimeFigureOut">
              <a:rPr lang="en-CA" smtClean="0"/>
              <a:t>2020-09-14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93AB7-A0E8-4542-8790-5279910151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33901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E6DB0-6B5B-4765-A983-7740D0EDC255}" type="datetimeFigureOut">
              <a:rPr lang="en-CA" smtClean="0"/>
              <a:t>2020-09-14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93AB7-A0E8-4542-8790-5279910151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77955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E6DB0-6B5B-4765-A983-7740D0EDC255}" type="datetimeFigureOut">
              <a:rPr lang="en-CA" smtClean="0"/>
              <a:t>2020-09-14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93AB7-A0E8-4542-8790-527991015187}" type="slidenum">
              <a:rPr lang="en-CA" smtClean="0"/>
              <a:t>‹#›</a:t>
            </a:fld>
            <a:endParaRPr lang="en-C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22466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E6DB0-6B5B-4765-A983-7740D0EDC255}" type="datetimeFigureOut">
              <a:rPr lang="en-CA" smtClean="0"/>
              <a:t>2020-09-14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93AB7-A0E8-4542-8790-5279910151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3117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E6DB0-6B5B-4765-A983-7740D0EDC255}" type="datetimeFigureOut">
              <a:rPr lang="en-CA" smtClean="0"/>
              <a:t>2020-09-14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93AB7-A0E8-4542-8790-527991015187}" type="slidenum">
              <a:rPr lang="en-CA" smtClean="0"/>
              <a:t>‹#›</a:t>
            </a:fld>
            <a:endParaRPr lang="en-C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32697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E6DB0-6B5B-4765-A983-7740D0EDC255}" type="datetimeFigureOut">
              <a:rPr lang="en-CA" smtClean="0"/>
              <a:t>2020-09-14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93AB7-A0E8-4542-8790-5279910151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9115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E6DB0-6B5B-4765-A983-7740D0EDC255}" type="datetimeFigureOut">
              <a:rPr lang="en-CA" smtClean="0"/>
              <a:t>2020-09-14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93AB7-A0E8-4542-8790-5279910151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941354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E6DB0-6B5B-4765-A983-7740D0EDC255}" type="datetimeFigureOut">
              <a:rPr lang="en-CA" smtClean="0"/>
              <a:t>2020-09-14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93AB7-A0E8-4542-8790-5279910151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137558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E6DB0-6B5B-4765-A983-7740D0EDC255}" type="datetimeFigureOut">
              <a:rPr lang="en-CA" smtClean="0"/>
              <a:t>2020-09-14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93AB7-A0E8-4542-8790-5279910151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54745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05E6DB0-6B5B-4765-A983-7740D0EDC255}" type="datetimeFigureOut">
              <a:rPr lang="en-CA" smtClean="0"/>
              <a:t>2020-09-14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4193AB7-A0E8-4542-8790-5279910151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25054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E6DB0-6B5B-4765-A983-7740D0EDC255}" type="datetimeFigureOut">
              <a:rPr lang="en-CA" smtClean="0"/>
              <a:t>2020-09-14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93AB7-A0E8-4542-8790-5279910151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40691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E6DB0-6B5B-4765-A983-7740D0EDC255}" type="datetimeFigureOut">
              <a:rPr lang="en-CA" smtClean="0"/>
              <a:t>2020-09-14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93AB7-A0E8-4542-8790-5279910151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64461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E6DB0-6B5B-4765-A983-7740D0EDC255}" type="datetimeFigureOut">
              <a:rPr lang="en-CA" smtClean="0"/>
              <a:t>2020-09-14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93AB7-A0E8-4542-8790-5279910151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9155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05E6DB0-6B5B-4765-A983-7740D0EDC255}" type="datetimeFigureOut">
              <a:rPr lang="en-CA" smtClean="0"/>
              <a:t>2020-09-14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4193AB7-A0E8-4542-8790-527991015187}" type="slidenum">
              <a:rPr lang="en-CA" smtClean="0"/>
              <a:t>‹#›</a:t>
            </a:fld>
            <a:endParaRPr lang="en-C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4101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05E6DB0-6B5B-4765-A983-7740D0EDC255}" type="datetimeFigureOut">
              <a:rPr lang="en-CA" smtClean="0"/>
              <a:t>2020-09-14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4193AB7-A0E8-4542-8790-527991015187}" type="slidenum">
              <a:rPr lang="en-CA" smtClean="0"/>
              <a:t>‹#›</a:t>
            </a:fld>
            <a:endParaRPr lang="en-C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5014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youtu.be/vAt-LwbLf5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Normative versus Theoretical</a:t>
            </a:r>
            <a:br>
              <a:rPr lang="en-US" dirty="0" smtClean="0"/>
            </a:br>
            <a:r>
              <a:rPr lang="en-US" dirty="0" smtClean="0"/>
              <a:t>Planning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smtClean="0"/>
              <a:t>Modes of Planning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80767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Normative </a:t>
            </a:r>
            <a:r>
              <a:rPr lang="en-US" dirty="0" smtClean="0"/>
              <a:t>versus </a:t>
            </a:r>
            <a:r>
              <a:rPr lang="en-US" dirty="0" smtClean="0"/>
              <a:t>Theoretical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Normative/Procedural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Theories that stipulate how the world ought to be and provides ideas about how to achieve this state</a:t>
            </a:r>
          </a:p>
          <a:p>
            <a:r>
              <a:rPr lang="en-US" dirty="0" smtClean="0"/>
              <a:t>Theory </a:t>
            </a:r>
            <a:r>
              <a:rPr lang="en-US" i="1" dirty="0" smtClean="0"/>
              <a:t>of</a:t>
            </a:r>
            <a:r>
              <a:rPr lang="en-US" dirty="0" smtClean="0"/>
              <a:t> planning</a:t>
            </a:r>
          </a:p>
          <a:p>
            <a:r>
              <a:rPr lang="en-US" dirty="0" smtClean="0"/>
              <a:t>Includes ideology, values, purposes and principles, </a:t>
            </a:r>
            <a:r>
              <a:rPr lang="en-US" dirty="0" err="1" smtClean="0"/>
              <a:t>eg</a:t>
            </a:r>
            <a:r>
              <a:rPr lang="en-US" dirty="0" smtClean="0"/>
              <a:t>. Marxist, communicative or collaborative planning approaches</a:t>
            </a:r>
          </a:p>
          <a:p>
            <a:r>
              <a:rPr lang="en-US" dirty="0" smtClean="0"/>
              <a:t>Study of the structure and morphology of urban activities</a:t>
            </a:r>
          </a:p>
          <a:p>
            <a:endParaRPr lang="en-US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Theoretical/Substantive</a:t>
            </a:r>
            <a:endParaRPr lang="en-US" sz="20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Theory </a:t>
            </a:r>
            <a:r>
              <a:rPr lang="en-US" i="1" dirty="0" smtClean="0"/>
              <a:t>in</a:t>
            </a:r>
            <a:r>
              <a:rPr lang="en-US" dirty="0" smtClean="0"/>
              <a:t> planning</a:t>
            </a:r>
          </a:p>
          <a:p>
            <a:r>
              <a:rPr lang="en-US" dirty="0" smtClean="0"/>
              <a:t>Descriptive and predictive theories that address the functioning of a city, i.e. the growth and development of cities</a:t>
            </a:r>
          </a:p>
          <a:p>
            <a:r>
              <a:rPr lang="en-US" dirty="0" smtClean="0"/>
              <a:t>Planning assists in the determination and effectiveness of ends sought</a:t>
            </a:r>
          </a:p>
          <a:p>
            <a:r>
              <a:rPr lang="en-US" dirty="0" smtClean="0"/>
              <a:t>A way of analyzing a problem </a:t>
            </a:r>
            <a:r>
              <a:rPr lang="en-US" dirty="0" err="1" smtClean="0"/>
              <a:t>eg</a:t>
            </a:r>
            <a:r>
              <a:rPr lang="en-US" dirty="0" smtClean="0"/>
              <a:t>.  Feminism, or post-modernism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2575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Rational Planning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This model is used to make the planning process as rational and systematic as possible</a:t>
            </a:r>
          </a:p>
          <a:p>
            <a:r>
              <a:rPr lang="en-US" altLang="en-US" dirty="0"/>
              <a:t>Each step is not necessarily sequential, but there is some going back and forth between steps</a:t>
            </a:r>
          </a:p>
          <a:p>
            <a:r>
              <a:rPr lang="en-US" altLang="en-US" dirty="0"/>
              <a:t>This is considered an orthodox view of planning and its philosophy is reflected in the community/comprehensive plan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004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Theoretical Steps in the Rational Planning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1225" lvl="1" indent="-514350">
              <a:buFont typeface="Consolas" pitchFamily="49" charset="0"/>
              <a:buAutoNum type="arabicPeriod"/>
            </a:pPr>
            <a:r>
              <a:rPr lang="en-US" altLang="en-US" sz="2000" dirty="0"/>
              <a:t>Clarify values.  Before policy can be formulated agreement must be reached on how highly we value certain conditions, </a:t>
            </a:r>
            <a:r>
              <a:rPr lang="en-US" altLang="en-US" sz="2000" dirty="0" err="1"/>
              <a:t>eg</a:t>
            </a:r>
            <a:r>
              <a:rPr lang="en-US" altLang="en-US" sz="2000" dirty="0"/>
              <a:t>. Cost, environmental sensitivity, traffic flow</a:t>
            </a:r>
          </a:p>
          <a:p>
            <a:pPr marL="911225" lvl="1" indent="-514350">
              <a:buFont typeface="Consolas" pitchFamily="49" charset="0"/>
              <a:buAutoNum type="arabicPeriod"/>
            </a:pPr>
            <a:r>
              <a:rPr lang="en-US" altLang="en-US" sz="2000" dirty="0"/>
              <a:t>Select goals.  Choose the most suitable goals relative to the problem.</a:t>
            </a:r>
          </a:p>
          <a:p>
            <a:pPr marL="911225" lvl="1" indent="-514350">
              <a:buFont typeface="Consolas" pitchFamily="49" charset="0"/>
              <a:buAutoNum type="arabicPeriod"/>
            </a:pPr>
            <a:r>
              <a:rPr lang="en-US" altLang="en-US" sz="2000" dirty="0"/>
              <a:t>Formulate alternative plans.</a:t>
            </a:r>
          </a:p>
          <a:p>
            <a:pPr marL="911225" lvl="1" indent="-514350">
              <a:buFont typeface="Consolas" pitchFamily="49" charset="0"/>
              <a:buAutoNum type="arabicPeriod"/>
            </a:pPr>
            <a:r>
              <a:rPr lang="en-US" altLang="en-US" sz="2000" dirty="0"/>
              <a:t>Forecast the consequences of the alternatives developed in the previous step.</a:t>
            </a:r>
          </a:p>
          <a:p>
            <a:pPr marL="911225" lvl="1" indent="-514350">
              <a:buFont typeface="Consolas" pitchFamily="49" charset="0"/>
              <a:buAutoNum type="arabicPeriod"/>
            </a:pPr>
            <a:r>
              <a:rPr lang="en-US" altLang="en-US" sz="2000" dirty="0"/>
              <a:t>Evaluate and select one or more courses of action (alternatives).</a:t>
            </a:r>
          </a:p>
          <a:p>
            <a:pPr marL="911225" lvl="1" indent="-514350">
              <a:buFont typeface="Consolas" pitchFamily="49" charset="0"/>
              <a:buAutoNum type="arabicPeriod"/>
            </a:pPr>
            <a:r>
              <a:rPr lang="en-US" altLang="en-US" sz="2000" dirty="0"/>
              <a:t>Develop detailed plans for implementing the alternatives selected.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30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Practical Steps in the Rational Planning Model (Municipality Perspective)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Define priority objectives</a:t>
            </a:r>
          </a:p>
          <a:p>
            <a:pPr marL="797814" lvl="1" indent="-514350"/>
            <a:r>
              <a:rPr lang="en-US" dirty="0" smtClean="0"/>
              <a:t>Decrease the price of housing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Develop a strategy consistent with objectives</a:t>
            </a:r>
          </a:p>
          <a:p>
            <a:pPr marL="797814" lvl="1" indent="-514350"/>
            <a:r>
              <a:rPr lang="en-US" dirty="0" smtClean="0"/>
              <a:t>Develop new lands in the suburbs to increase the supply of housing, therefore decreasing housing prices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Identify and quantify inputs</a:t>
            </a:r>
          </a:p>
          <a:p>
            <a:pPr marL="797814" lvl="1" indent="-514350"/>
            <a:r>
              <a:rPr lang="en-US" dirty="0" smtClean="0"/>
              <a:t>The cost of developing the new lands, including cost of planning, regulating, borrowing monies, roads and infrastructure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Identify and quantify outputs</a:t>
            </a:r>
          </a:p>
          <a:p>
            <a:pPr marL="797814" lvl="1" indent="-514350"/>
            <a:r>
              <a:rPr lang="en-US" dirty="0" smtClean="0"/>
              <a:t>The participation of government in the form of new area plans, new regulations and infrastructure investment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Project and monitor outcomes</a:t>
            </a:r>
          </a:p>
          <a:p>
            <a:pPr marL="797814" lvl="1" indent="-514350"/>
            <a:r>
              <a:rPr lang="en-US" dirty="0" smtClean="0"/>
              <a:t>Number of dwelling units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Project and monitor citywide outcomes</a:t>
            </a:r>
            <a:endParaRPr lang="en-US" dirty="0"/>
          </a:p>
          <a:p>
            <a:pPr lvl="1"/>
            <a:r>
              <a:rPr lang="en-US" dirty="0" smtClean="0"/>
              <a:t>   Impact of housing prices in the city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502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What’s Planning?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Planning urban communities can be thought of a the relationship of many subsystems: environmental, social, economic, physical structures, infrastructure</a:t>
            </a:r>
          </a:p>
          <a:p>
            <a:r>
              <a:rPr lang="en-US" dirty="0" smtClean="0"/>
              <a:t>Planners need to consider the ideal vision of the community, what’s already there, and how the vision can become the reality</a:t>
            </a:r>
          </a:p>
          <a:p>
            <a:r>
              <a:rPr lang="en-US" dirty="0" smtClean="0">
                <a:hlinkClick r:id="rId2" tooltip="http://youtu.be/vAt-LwbLf5A"/>
              </a:rPr>
              <a:t>What is Urban Planning?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7159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1_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406</Words>
  <Application>Microsoft Office PowerPoint</Application>
  <PresentationFormat>Widescreen</PresentationFormat>
  <Paragraphs>41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Calibri</vt:lpstr>
      <vt:lpstr>Calibri Light</vt:lpstr>
      <vt:lpstr>Consolas</vt:lpstr>
      <vt:lpstr>Retrospect</vt:lpstr>
      <vt:lpstr>1_Retrospect</vt:lpstr>
      <vt:lpstr>Normative versus Theoretical Planning</vt:lpstr>
      <vt:lpstr>Normative versus Theoretical</vt:lpstr>
      <vt:lpstr>Rational Planning Model</vt:lpstr>
      <vt:lpstr>Theoretical Steps in the Rational Planning Model</vt:lpstr>
      <vt:lpstr>Practical Steps in the Rational Planning Model (Municipality Perspective)</vt:lpstr>
      <vt:lpstr>What’s Planning?</vt:lpstr>
    </vt:vector>
  </TitlesOfParts>
  <Company>WaveStar Networks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Normative versus Theoretical Planning</dc:title>
  <dc:creator>Bob Hayward</dc:creator>
  <cp:lastModifiedBy>Bob Hayward</cp:lastModifiedBy>
  <cp:revision>1</cp:revision>
  <dcterms:created xsi:type="dcterms:W3CDTF">2020-09-14T14:10:32Z</dcterms:created>
  <dcterms:modified xsi:type="dcterms:W3CDTF">2020-09-14T14:13:52Z</dcterms:modified>
</cp:coreProperties>
</file>